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olors1.xml" ContentType="application/vnd.ms-office.chartcolorstyle+xml"/>
  <Override PartName="/ppt/slideLayouts/slideLayout10.xml" ContentType="application/vnd.openxmlformats-officedocument.presentationml.slideLayout+xml"/>
  <Default Extension="xlsx" ContentType="application/vnd.openxmlformats-officedocument.spreadsheetml.sheet"/>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1"/>
  </p:notesMasterIdLst>
  <p:sldIdLst>
    <p:sldId id="256" r:id="rId2"/>
    <p:sldId id="257" r:id="rId3"/>
    <p:sldId id="266" r:id="rId4"/>
    <p:sldId id="261" r:id="rId5"/>
    <p:sldId id="258" r:id="rId6"/>
    <p:sldId id="259" r:id="rId7"/>
    <p:sldId id="260" r:id="rId8"/>
    <p:sldId id="262" r:id="rId9"/>
    <p:sldId id="265"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78995" autoAdjust="0"/>
  </p:normalViewPr>
  <p:slideViewPr>
    <p:cSldViewPr snapToGrid="0">
      <p:cViewPr varScale="1">
        <p:scale>
          <a:sx n="57" d="100"/>
          <a:sy n="57" d="100"/>
        </p:scale>
        <p:origin x="-990" y="-8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title>
      <c:layout/>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view3D>
      <c:rotX val="5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2.3025722746501862E-2"/>
          <c:y val="0.13319702602230485"/>
          <c:w val="0.96833963122356004"/>
          <c:h val="0.70279776366244184"/>
        </c:manualLayout>
      </c:layout>
      <c:pie3DChart>
        <c:varyColors val="1"/>
        <c:ser>
          <c:idx val="0"/>
          <c:order val="0"/>
          <c:tx>
            <c:strRef>
              <c:f>Sheet1!$B$1</c:f>
              <c:strCache>
                <c:ptCount val="1"/>
                <c:pt idx="0">
                  <c:v>Sales</c:v>
                </c:pt>
              </c:strCache>
            </c:strRef>
          </c:tx>
          <c:dPt>
            <c:idx val="0"/>
            <c:spPr>
              <a:solidFill>
                <a:schemeClr val="accent1"/>
              </a:solidFill>
              <a:ln>
                <a:noFill/>
              </a:ln>
              <a:effectLst>
                <a:outerShdw blurRad="254000" sx="102000" sy="102000" algn="ctr" rotWithShape="0">
                  <a:prstClr val="black">
                    <a:alpha val="20000"/>
                  </a:prstClr>
                </a:outerShdw>
              </a:effectLst>
              <a:sp3d/>
            </c:spPr>
          </c:dPt>
          <c:dPt>
            <c:idx val="1"/>
            <c:spPr>
              <a:solidFill>
                <a:schemeClr val="accent2"/>
              </a:solidFill>
              <a:ln>
                <a:noFill/>
              </a:ln>
              <a:effectLst>
                <a:outerShdw blurRad="254000" sx="102000" sy="102000" algn="ctr" rotWithShape="0">
                  <a:prstClr val="black">
                    <a:alpha val="20000"/>
                  </a:prstClr>
                </a:outerShdw>
              </a:effectLst>
              <a:sp3d/>
            </c:spPr>
          </c:dPt>
          <c:dPt>
            <c:idx val="2"/>
            <c:spPr>
              <a:solidFill>
                <a:schemeClr val="accent3"/>
              </a:solidFill>
              <a:ln>
                <a:noFill/>
              </a:ln>
              <a:effectLst>
                <a:outerShdw blurRad="254000" sx="102000" sy="102000" algn="ctr" rotWithShape="0">
                  <a:prstClr val="black">
                    <a:alpha val="20000"/>
                  </a:prstClr>
                </a:outerShdw>
              </a:effectLst>
              <a:sp3d/>
            </c:spPr>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Percent val="1"/>
            <c:showLeaderLines val="1"/>
            <c:leaderLines>
              <c:spPr>
                <a:ln w="9525">
                  <a:solidFill>
                    <a:schemeClr val="dk1">
                      <a:lumMod val="50000"/>
                      <a:lumOff val="50000"/>
                    </a:schemeClr>
                  </a:solidFill>
                </a:ln>
                <a:effectLst/>
              </c:spPr>
            </c:leaderLines>
            <c:extLst>
              <c:ext xmlns:c15="http://schemas.microsoft.com/office/drawing/2012/chart" uri="{CE6537A1-D6FC-4f65-9D91-7224C49458BB}">
                <c15:layout/>
              </c:ext>
            </c:extLst>
          </c:dLbls>
          <c:cat>
            <c:strRef>
              <c:f>Sheet1!$A$2:$A$4</c:f>
              <c:strCache>
                <c:ptCount val="3"/>
                <c:pt idx="0">
                  <c:v>nurses who are stressedconsidering quiting within one yaer</c:v>
                </c:pt>
                <c:pt idx="1">
                  <c:v>nurses who do not consider leaving the profession</c:v>
                </c:pt>
                <c:pt idx="2">
                  <c:v>nurses who are stressed but are not considerin leaving</c:v>
                </c:pt>
              </c:strCache>
            </c:strRef>
          </c:cat>
          <c:val>
            <c:numRef>
              <c:f>Sheet1!$B$2:$B$4</c:f>
              <c:numCache>
                <c:formatCode>0%</c:formatCode>
                <c:ptCount val="3"/>
                <c:pt idx="0">
                  <c:v>0.54</c:v>
                </c:pt>
                <c:pt idx="1">
                  <c:v>0.35000000000000003</c:v>
                </c:pt>
                <c:pt idx="2">
                  <c:v>0.12000000000000001</c:v>
                </c:pt>
              </c:numCache>
            </c:numRef>
          </c:val>
        </c:ser>
        <c:dLbls>
          <c:showPercent val="1"/>
        </c:dLbls>
      </c:pie3DChart>
      <c:spPr>
        <a:noFill/>
        <a:ln>
          <a:noFill/>
        </a:ln>
        <a:effectLst/>
      </c:spPr>
    </c:plotArea>
    <c:legend>
      <c:legendPos val="r"/>
      <c:layout/>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zero"/>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BCC07A-3064-4128-9167-2DF59D308EF6}" type="datetimeFigureOut">
              <a:rPr lang="en-US" smtClean="0"/>
              <a:pPr/>
              <a:t>9/10/2018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318527-7FAF-4809-8996-646BD167EFB0}" type="slidenum">
              <a:rPr lang="en-US" smtClean="0"/>
              <a:pPr/>
              <a:t>‹#›</a:t>
            </a:fld>
            <a:endParaRPr lang="en-US"/>
          </a:p>
        </p:txBody>
      </p:sp>
    </p:spTree>
    <p:extLst>
      <p:ext uri="{BB962C8B-B14F-4D97-AF65-F5344CB8AC3E}">
        <p14:creationId xmlns:p14="http://schemas.microsoft.com/office/powerpoint/2010/main" xmlns="" val="1203666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population in question</a:t>
            </a:r>
            <a:r>
              <a:rPr lang="en-US" baseline="0" dirty="0" smtClean="0"/>
              <a:t> here is the nurses who are experiencing depression due to the nature of the work they undertake and their working environment.</a:t>
            </a:r>
          </a:p>
          <a:p>
            <a:r>
              <a:rPr lang="en-US" baseline="0" dirty="0" smtClean="0"/>
              <a:t>The intervention in this question is the use of whether the response relation as a self care technique is helpful to reduce this types of stress</a:t>
            </a:r>
          </a:p>
          <a:p>
            <a:r>
              <a:rPr lang="en-US" baseline="0" dirty="0" smtClean="0"/>
              <a:t>This is in comparison to the total failure to use response relaxation (RR) lead to the nurses experiencing reduced levels of work induced depression and stress while at the same time increasing their receptiveness to learning</a:t>
            </a:r>
          </a:p>
          <a:p>
            <a:endParaRPr lang="en-US" baseline="0" dirty="0" smtClean="0"/>
          </a:p>
          <a:p>
            <a:r>
              <a:rPr lang="en-US" baseline="0" dirty="0" smtClean="0"/>
              <a:t>The expected outcome is reduced stress levels among the nurses, improved teaching confidence as </a:t>
            </a:r>
            <a:r>
              <a:rPr lang="en-US" baseline="0" dirty="0" err="1" smtClean="0"/>
              <a:t>wll</a:t>
            </a:r>
            <a:r>
              <a:rPr lang="en-US" baseline="0" dirty="0" smtClean="0"/>
              <a:t> as better receptiveness to learning RR</a:t>
            </a:r>
            <a:endParaRPr lang="en-US" dirty="0"/>
          </a:p>
        </p:txBody>
      </p:sp>
      <p:sp>
        <p:nvSpPr>
          <p:cNvPr id="4" name="Slide Number Placeholder 3"/>
          <p:cNvSpPr>
            <a:spLocks noGrp="1"/>
          </p:cNvSpPr>
          <p:nvPr>
            <p:ph type="sldNum" sz="quarter" idx="10"/>
          </p:nvPr>
        </p:nvSpPr>
        <p:spPr/>
        <p:txBody>
          <a:bodyPr/>
          <a:lstStyle/>
          <a:p>
            <a:fld id="{8F318527-7FAF-4809-8996-646BD167EFB0}" type="slidenum">
              <a:rPr lang="en-US" smtClean="0"/>
              <a:pPr/>
              <a:t>2</a:t>
            </a:fld>
            <a:endParaRPr lang="en-US"/>
          </a:p>
        </p:txBody>
      </p:sp>
    </p:spTree>
    <p:extLst>
      <p:ext uri="{BB962C8B-B14F-4D97-AF65-F5344CB8AC3E}">
        <p14:creationId xmlns:p14="http://schemas.microsoft.com/office/powerpoint/2010/main" xmlns="" val="1657902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statistics show that atheist 88% of the nurses countrywide</a:t>
            </a:r>
            <a:r>
              <a:rPr lang="en-US" baseline="0" dirty="0" smtClean="0"/>
              <a:t> are experience work related stress</a:t>
            </a:r>
          </a:p>
          <a:p>
            <a:r>
              <a:rPr lang="en-US" baseline="0" dirty="0" smtClean="0"/>
              <a:t>However, the worrying fact is that 53% of the nurses are considering leaving the profession.</a:t>
            </a:r>
          </a:p>
          <a:p>
            <a:r>
              <a:rPr lang="en-US" baseline="0" dirty="0" smtClean="0"/>
              <a:t>This statistics of nurses aged 30 years and below. This shows that the future of the country's nursing sector is at risk of facing employee crisis.</a:t>
            </a:r>
          </a:p>
          <a:p>
            <a:r>
              <a:rPr lang="en-US" baseline="0" dirty="0" smtClean="0"/>
              <a:t>This chart shows that there is need to manage work related stress </a:t>
            </a:r>
            <a:r>
              <a:rPr lang="en-US" baseline="0" smtClean="0"/>
              <a:t>among nurses</a:t>
            </a:r>
            <a:endParaRPr lang="en-US" dirty="0"/>
          </a:p>
        </p:txBody>
      </p:sp>
      <p:sp>
        <p:nvSpPr>
          <p:cNvPr id="4" name="Slide Number Placeholder 3"/>
          <p:cNvSpPr>
            <a:spLocks noGrp="1"/>
          </p:cNvSpPr>
          <p:nvPr>
            <p:ph type="sldNum" sz="quarter" idx="10"/>
          </p:nvPr>
        </p:nvSpPr>
        <p:spPr/>
        <p:txBody>
          <a:bodyPr/>
          <a:lstStyle/>
          <a:p>
            <a:fld id="{8F318527-7FAF-4809-8996-646BD167EFB0}" type="slidenum">
              <a:rPr lang="en-US" smtClean="0"/>
              <a:pPr/>
              <a:t>3</a:t>
            </a:fld>
            <a:endParaRPr lang="en-US"/>
          </a:p>
        </p:txBody>
      </p:sp>
    </p:spTree>
    <p:extLst>
      <p:ext uri="{BB962C8B-B14F-4D97-AF65-F5344CB8AC3E}">
        <p14:creationId xmlns:p14="http://schemas.microsoft.com/office/powerpoint/2010/main" xmlns="" val="550280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has led to job dissatisfaction in</a:t>
            </a:r>
            <a:r>
              <a:rPr lang="en-US" baseline="0" dirty="0" smtClean="0"/>
              <a:t> the field of nursing and therefore abnormally high turn over rates.</a:t>
            </a:r>
          </a:p>
          <a:p>
            <a:r>
              <a:rPr lang="en-US" baseline="0" dirty="0" smtClean="0"/>
              <a:t>Most burses feel that their mental health is at stake due to the negative exposures they encounter during their work</a:t>
            </a:r>
          </a:p>
          <a:p>
            <a:r>
              <a:rPr lang="en-US" baseline="0" dirty="0" smtClean="0"/>
              <a:t>Additionally poor work environment and conditions </a:t>
            </a:r>
            <a:r>
              <a:rPr lang="en-US" baseline="0" dirty="0" err="1" smtClean="0"/>
              <a:t>ahave</a:t>
            </a:r>
            <a:r>
              <a:rPr lang="en-US" baseline="0" dirty="0" smtClean="0"/>
              <a:t> further led to increase in the stress and depression levels</a:t>
            </a:r>
          </a:p>
          <a:p>
            <a:r>
              <a:rPr lang="en-US" baseline="0" dirty="0" smtClean="0"/>
              <a:t>This has caused half the population of nurses between 27 and 60 </a:t>
            </a:r>
            <a:r>
              <a:rPr lang="en-US" baseline="0" dirty="0" err="1" smtClean="0"/>
              <a:t>yrs</a:t>
            </a:r>
            <a:r>
              <a:rPr lang="en-US" baseline="0" dirty="0" smtClean="0"/>
              <a:t> to consider abandoning the profession this might rob the nursing profession of its future</a:t>
            </a:r>
            <a:endParaRPr lang="en-US" dirty="0"/>
          </a:p>
        </p:txBody>
      </p:sp>
      <p:sp>
        <p:nvSpPr>
          <p:cNvPr id="4" name="Slide Number Placeholder 3"/>
          <p:cNvSpPr>
            <a:spLocks noGrp="1"/>
          </p:cNvSpPr>
          <p:nvPr>
            <p:ph type="sldNum" sz="quarter" idx="10"/>
          </p:nvPr>
        </p:nvSpPr>
        <p:spPr/>
        <p:txBody>
          <a:bodyPr/>
          <a:lstStyle/>
          <a:p>
            <a:fld id="{8F318527-7FAF-4809-8996-646BD167EFB0}" type="slidenum">
              <a:rPr lang="en-US" smtClean="0"/>
              <a:pPr/>
              <a:t>4</a:t>
            </a:fld>
            <a:endParaRPr lang="en-US"/>
          </a:p>
        </p:txBody>
      </p:sp>
    </p:spTree>
    <p:extLst>
      <p:ext uri="{BB962C8B-B14F-4D97-AF65-F5344CB8AC3E}">
        <p14:creationId xmlns:p14="http://schemas.microsoft.com/office/powerpoint/2010/main" xmlns="" val="698827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research on</a:t>
            </a:r>
            <a:r>
              <a:rPr lang="en-US" baseline="0" dirty="0" smtClean="0"/>
              <a:t> the effects of the use of RR came to a conclusion that nurses who had been using the technique for self-care found it easier to teach it to booth their [patients and their peers</a:t>
            </a:r>
          </a:p>
          <a:p>
            <a:r>
              <a:rPr lang="en-US" baseline="0" dirty="0" smtClean="0"/>
              <a:t>Additionally, the were able to teach and guide their patients adequately and with confidence on how to correctly use the technique</a:t>
            </a:r>
          </a:p>
          <a:p>
            <a:r>
              <a:rPr lang="en-US" baseline="0" dirty="0" smtClean="0"/>
              <a:t>Better service provision was experienced as nurses undertook tasks associated with mental health care more efficiently and confidently</a:t>
            </a:r>
            <a:endParaRPr lang="en-US" dirty="0"/>
          </a:p>
        </p:txBody>
      </p:sp>
      <p:sp>
        <p:nvSpPr>
          <p:cNvPr id="4" name="Slide Number Placeholder 3"/>
          <p:cNvSpPr>
            <a:spLocks noGrp="1"/>
          </p:cNvSpPr>
          <p:nvPr>
            <p:ph type="sldNum" sz="quarter" idx="10"/>
          </p:nvPr>
        </p:nvSpPr>
        <p:spPr/>
        <p:txBody>
          <a:bodyPr/>
          <a:lstStyle/>
          <a:p>
            <a:fld id="{8F318527-7FAF-4809-8996-646BD167EFB0}" type="slidenum">
              <a:rPr lang="en-US" smtClean="0"/>
              <a:pPr/>
              <a:t>5</a:t>
            </a:fld>
            <a:endParaRPr lang="en-US"/>
          </a:p>
        </p:txBody>
      </p:sp>
    </p:spTree>
    <p:extLst>
      <p:ext uri="{BB962C8B-B14F-4D97-AF65-F5344CB8AC3E}">
        <p14:creationId xmlns:p14="http://schemas.microsoft.com/office/powerpoint/2010/main" xmlns="" val="2076850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nurses thought</a:t>
            </a:r>
            <a:r>
              <a:rPr lang="en-US" baseline="0" dirty="0" smtClean="0"/>
              <a:t> that learning RR would help them be able to manage all the work induced stress ad depression that they were experiencing. </a:t>
            </a:r>
          </a:p>
          <a:p>
            <a:r>
              <a:rPr lang="en-US" baseline="0" dirty="0" smtClean="0"/>
              <a:t>This led to increased receptiveness to the lessons they learnt on the use of RR and its </a:t>
            </a:r>
            <a:r>
              <a:rPr lang="en-US" baseline="0" dirty="0" err="1" smtClean="0"/>
              <a:t>its</a:t>
            </a:r>
            <a:r>
              <a:rPr lang="en-US" baseline="0" dirty="0" smtClean="0"/>
              <a:t> implementation in their day to day work</a:t>
            </a:r>
            <a:endParaRPr lang="en-US" dirty="0"/>
          </a:p>
        </p:txBody>
      </p:sp>
      <p:sp>
        <p:nvSpPr>
          <p:cNvPr id="4" name="Slide Number Placeholder 3"/>
          <p:cNvSpPr>
            <a:spLocks noGrp="1"/>
          </p:cNvSpPr>
          <p:nvPr>
            <p:ph type="sldNum" sz="quarter" idx="10"/>
          </p:nvPr>
        </p:nvSpPr>
        <p:spPr/>
        <p:txBody>
          <a:bodyPr/>
          <a:lstStyle/>
          <a:p>
            <a:fld id="{8F318527-7FAF-4809-8996-646BD167EFB0}" type="slidenum">
              <a:rPr lang="en-US" smtClean="0"/>
              <a:pPr/>
              <a:t>6</a:t>
            </a:fld>
            <a:endParaRPr lang="en-US"/>
          </a:p>
        </p:txBody>
      </p:sp>
    </p:spTree>
    <p:extLst>
      <p:ext uri="{BB962C8B-B14F-4D97-AF65-F5344CB8AC3E}">
        <p14:creationId xmlns:p14="http://schemas.microsoft.com/office/powerpoint/2010/main" xmlns="" val="1587602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RR however contrary to the hypothesis did not lead</a:t>
            </a:r>
            <a:r>
              <a:rPr lang="en-US" baseline="0" dirty="0" smtClean="0"/>
              <a:t> to any significant improvement in the state of the mental health of nurses in the course of their work. The stress levels caused by work did not reduce in any way</a:t>
            </a:r>
          </a:p>
          <a:p>
            <a:r>
              <a:rPr lang="en-US" baseline="0" dirty="0" smtClean="0"/>
              <a:t>However it was not totally ineffective as the were negligible improvements as depression and stress experienced by the nurses slightly became lower.</a:t>
            </a:r>
          </a:p>
          <a:p>
            <a:r>
              <a:rPr lang="en-US" baseline="0" dirty="0" smtClean="0"/>
              <a:t>The nurses remained hugely dissatisfied with their jobs and how it led to declined mental health</a:t>
            </a:r>
            <a:endParaRPr lang="en-US" dirty="0"/>
          </a:p>
        </p:txBody>
      </p:sp>
      <p:sp>
        <p:nvSpPr>
          <p:cNvPr id="4" name="Slide Number Placeholder 3"/>
          <p:cNvSpPr>
            <a:spLocks noGrp="1"/>
          </p:cNvSpPr>
          <p:nvPr>
            <p:ph type="sldNum" sz="quarter" idx="10"/>
          </p:nvPr>
        </p:nvSpPr>
        <p:spPr/>
        <p:txBody>
          <a:bodyPr/>
          <a:lstStyle/>
          <a:p>
            <a:fld id="{8F318527-7FAF-4809-8996-646BD167EFB0}" type="slidenum">
              <a:rPr lang="en-US" smtClean="0"/>
              <a:pPr/>
              <a:t>7</a:t>
            </a:fld>
            <a:endParaRPr lang="en-US"/>
          </a:p>
        </p:txBody>
      </p:sp>
    </p:spTree>
    <p:extLst>
      <p:ext uri="{BB962C8B-B14F-4D97-AF65-F5344CB8AC3E}">
        <p14:creationId xmlns:p14="http://schemas.microsoft.com/office/powerpoint/2010/main" xmlns="" val="3797862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use of RR technique should be included in the </a:t>
            </a:r>
            <a:r>
              <a:rPr lang="en-US" dirty="0" err="1" smtClean="0"/>
              <a:t>ursing</a:t>
            </a:r>
            <a:r>
              <a:rPr lang="en-US" dirty="0" smtClean="0"/>
              <a:t> process as it would help both nurses and their patients</a:t>
            </a:r>
          </a:p>
          <a:p>
            <a:r>
              <a:rPr lang="en-US" dirty="0" smtClean="0"/>
              <a:t>It was observed that the RR</a:t>
            </a:r>
            <a:r>
              <a:rPr lang="en-US" baseline="0" dirty="0" smtClean="0"/>
              <a:t> technique improved the communication between the nurses and their patients which is vital for quality </a:t>
            </a:r>
            <a:r>
              <a:rPr lang="en-US" baseline="0" dirty="0" err="1" smtClean="0"/>
              <a:t>healthcate</a:t>
            </a:r>
            <a:r>
              <a:rPr lang="en-US" baseline="0" dirty="0" smtClean="0"/>
              <a:t> provision</a:t>
            </a:r>
          </a:p>
          <a:p>
            <a:r>
              <a:rPr lang="en-US" baseline="0" dirty="0" smtClean="0"/>
              <a:t>Additionally the method of self-care, even though negligibly, helped the nurses manage their stress levels and therefore be reduce the incidences of job dissatisfaction</a:t>
            </a:r>
          </a:p>
          <a:p>
            <a:r>
              <a:rPr lang="en-US" baseline="0" dirty="0" smtClean="0"/>
              <a:t>The final recommendation is since the research did not find conclusive evidence that RR  was effective in reducing work related mental issues among nurses a more detailed </a:t>
            </a:r>
            <a:endParaRPr lang="en-US" dirty="0"/>
          </a:p>
        </p:txBody>
      </p:sp>
      <p:sp>
        <p:nvSpPr>
          <p:cNvPr id="4" name="Slide Number Placeholder 3"/>
          <p:cNvSpPr>
            <a:spLocks noGrp="1"/>
          </p:cNvSpPr>
          <p:nvPr>
            <p:ph type="sldNum" sz="quarter" idx="10"/>
          </p:nvPr>
        </p:nvSpPr>
        <p:spPr/>
        <p:txBody>
          <a:bodyPr/>
          <a:lstStyle/>
          <a:p>
            <a:fld id="{8F318527-7FAF-4809-8996-646BD167EFB0}" type="slidenum">
              <a:rPr lang="en-US" smtClean="0"/>
              <a:pPr/>
              <a:t>8</a:t>
            </a:fld>
            <a:endParaRPr lang="en-US"/>
          </a:p>
        </p:txBody>
      </p:sp>
    </p:spTree>
    <p:extLst>
      <p:ext uri="{BB962C8B-B14F-4D97-AF65-F5344CB8AC3E}">
        <p14:creationId xmlns:p14="http://schemas.microsoft.com/office/powerpoint/2010/main" xmlns="" val="10819531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9/10/2018</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pPr/>
              <a:t>9/10/2018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pPr/>
              <a:t>9/10/2018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pPr/>
              <a:t>9/10/2018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pPr/>
              <a:t>9/10/2018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pPr/>
              <a:t>9/10/2018</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pPr/>
              <a:t>9/10/2018</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pPr/>
              <a:t>9/10/2018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pPr/>
              <a:t>9/10/2018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pPr/>
              <a:t>9/10/2018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pPr/>
              <a:t>9/10/2018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pPr/>
              <a:t>9/10/2018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pPr/>
              <a:t>9/10/2018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pPr/>
              <a:t>9/10/2018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pPr/>
              <a:t>9/10/2018</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pPr/>
              <a:t>9/10/2018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pPr/>
              <a:t>9/10/2018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pPr/>
              <a:t>9/10/2018</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2099734"/>
            <a:ext cx="8825658" cy="2677646"/>
          </a:xfrm>
        </p:spPr>
        <p:txBody>
          <a:bodyPr/>
          <a:lstStyle/>
          <a:p>
            <a:pPr>
              <a:lnSpc>
                <a:spcPct val="200000"/>
              </a:lnSpc>
            </a:pPr>
            <a:r>
              <a:rPr lang="en-US" sz="3200" b="1" dirty="0" smtClean="0">
                <a:latin typeface="Times New Roman" panose="02020603050405020304" pitchFamily="18" charset="0"/>
                <a:cs typeface="Times New Roman" panose="02020603050405020304" pitchFamily="18" charset="0"/>
              </a:rPr>
              <a:t>EBP </a:t>
            </a:r>
            <a:r>
              <a:rPr lang="en-US" sz="3200" b="1" dirty="0" smtClean="0">
                <a:latin typeface="Times New Roman" panose="02020603050405020304" pitchFamily="18" charset="0"/>
                <a:cs typeface="Times New Roman" panose="02020603050405020304" pitchFamily="18" charset="0"/>
              </a:rPr>
              <a:t>Project- Sharing </a:t>
            </a:r>
            <a:r>
              <a:rPr lang="en-US" sz="3200" b="1" dirty="0" smtClean="0">
                <a:latin typeface="Times New Roman" panose="02020603050405020304" pitchFamily="18" charset="0"/>
                <a:cs typeface="Times New Roman" panose="02020603050405020304" pitchFamily="18" charset="0"/>
              </a:rPr>
              <a:t>T</a:t>
            </a:r>
            <a:r>
              <a:rPr lang="en-US" sz="3200" b="1" dirty="0" smtClean="0">
                <a:latin typeface="Times New Roman" panose="02020603050405020304" pitchFamily="18" charset="0"/>
                <a:cs typeface="Times New Roman" panose="02020603050405020304" pitchFamily="18" charset="0"/>
              </a:rPr>
              <a:t>he </a:t>
            </a:r>
            <a:r>
              <a:rPr lang="en-US" sz="3200" b="1" dirty="0" smtClean="0">
                <a:latin typeface="Times New Roman" panose="02020603050405020304" pitchFamily="18" charset="0"/>
                <a:cs typeface="Times New Roman" panose="02020603050405020304" pitchFamily="18" charset="0"/>
              </a:rPr>
              <a:t>E</a:t>
            </a:r>
            <a:r>
              <a:rPr lang="en-US" sz="3200" b="1" dirty="0" smtClean="0">
                <a:latin typeface="Times New Roman" panose="02020603050405020304" pitchFamily="18" charset="0"/>
                <a:cs typeface="Times New Roman" panose="02020603050405020304" pitchFamily="18" charset="0"/>
              </a:rPr>
              <a:t>vidence</a:t>
            </a:r>
            <a:r>
              <a:rPr lang="en-US" sz="3200" b="1" dirty="0" smtClean="0">
                <a:latin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cs typeface="Times New Roman" panose="02020603050405020304" pitchFamily="18" charset="0"/>
              </a:rPr>
            </a:br>
            <a:r>
              <a:rPr lang="en-US" sz="3200" b="1" dirty="0" smtClean="0">
                <a:latin typeface="Times New Roman" panose="02020603050405020304" pitchFamily="18" charset="0"/>
                <a:cs typeface="Times New Roman" panose="02020603050405020304" pitchFamily="18" charset="0"/>
              </a:rPr>
              <a:t>Student’s </a:t>
            </a:r>
            <a:r>
              <a:rPr lang="en-US" sz="3200" b="1" dirty="0" smtClean="0">
                <a:latin typeface="Times New Roman" panose="02020603050405020304" pitchFamily="18" charset="0"/>
                <a:cs typeface="Times New Roman" panose="02020603050405020304" pitchFamily="18" charset="0"/>
              </a:rPr>
              <a:t>N</a:t>
            </a:r>
            <a:r>
              <a:rPr lang="en-US" sz="3200" b="1" dirty="0" smtClean="0">
                <a:latin typeface="Times New Roman" panose="02020603050405020304" pitchFamily="18" charset="0"/>
                <a:cs typeface="Times New Roman" panose="02020603050405020304" pitchFamily="18" charset="0"/>
              </a:rPr>
              <a:t>ame</a:t>
            </a:r>
            <a:r>
              <a:rPr lang="en-US" sz="3200" b="1" dirty="0" smtClean="0">
                <a:latin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cs typeface="Times New Roman" panose="02020603050405020304" pitchFamily="18" charset="0"/>
              </a:rPr>
            </a:br>
            <a:r>
              <a:rPr lang="en-US" sz="3200" b="1" dirty="0" smtClean="0">
                <a:latin typeface="Times New Roman" panose="02020603050405020304" pitchFamily="18" charset="0"/>
                <a:cs typeface="Times New Roman" panose="02020603050405020304" pitchFamily="18" charset="0"/>
              </a:rPr>
              <a:t>I</a:t>
            </a:r>
            <a:r>
              <a:rPr lang="en-US" sz="3200" b="1" dirty="0" smtClean="0">
                <a:latin typeface="Times New Roman" panose="02020603050405020304" pitchFamily="18" charset="0"/>
                <a:cs typeface="Times New Roman" panose="02020603050405020304" pitchFamily="18" charset="0"/>
              </a:rPr>
              <a:t>nstitutional Affiliation</a:t>
            </a:r>
            <a:endParaRPr lang="en-US" sz="3200" b="1" dirty="0"/>
          </a:p>
        </p:txBody>
      </p:sp>
    </p:spTree>
    <p:extLst>
      <p:ext uri="{BB962C8B-B14F-4D97-AF65-F5344CB8AC3E}">
        <p14:creationId xmlns:p14="http://schemas.microsoft.com/office/powerpoint/2010/main" xmlns="" val="608999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cs typeface="Times New Roman" panose="02020603050405020304" pitchFamily="18" charset="0"/>
              </a:rPr>
              <a:t>Pico Question </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499"/>
            <a:ext cx="8825659" cy="4058557"/>
          </a:xfrm>
        </p:spPr>
        <p:txBody>
          <a:bodyPr>
            <a:normAutofit fontScale="92500"/>
          </a:bodyPr>
          <a:lstStyle/>
          <a:p>
            <a:r>
              <a:rPr lang="en-US" sz="2800" dirty="0" smtClean="0">
                <a:latin typeface="Times New Roman" panose="02020603050405020304" pitchFamily="18" charset="0"/>
                <a:cs typeface="Times New Roman" panose="02020603050405020304" pitchFamily="18" charset="0"/>
              </a:rPr>
              <a:t>For nurses experiencing work related stress and </a:t>
            </a:r>
            <a:r>
              <a:rPr lang="en-US" sz="2800" dirty="0" smtClean="0">
                <a:latin typeface="Times New Roman" panose="02020603050405020304" pitchFamily="18" charset="0"/>
                <a:cs typeface="Times New Roman" panose="02020603050405020304" pitchFamily="18" charset="0"/>
              </a:rPr>
              <a:t>depression.</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Thus the question whether the use of relaxation response helps alleviate this </a:t>
            </a:r>
            <a:r>
              <a:rPr lang="en-US" sz="2800" dirty="0" smtClean="0">
                <a:latin typeface="Times New Roman" panose="02020603050405020304" pitchFamily="18" charset="0"/>
                <a:cs typeface="Times New Roman" panose="02020603050405020304" pitchFamily="18" charset="0"/>
              </a:rPr>
              <a:t>stress.</a:t>
            </a:r>
            <a:endParaRPr lang="en-US" sz="2800" dirty="0" smtClean="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The comparison is the total failure to use the relaxation technique by some </a:t>
            </a:r>
            <a:r>
              <a:rPr lang="en-US" sz="2800" dirty="0" smtClean="0">
                <a:latin typeface="Times New Roman" panose="02020603050405020304" pitchFamily="18" charset="0"/>
                <a:cs typeface="Times New Roman" panose="02020603050405020304" pitchFamily="18" charset="0"/>
              </a:rPr>
              <a:t>nurses.</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Additionally, does it lead to increased confidence of the nurses in </a:t>
            </a:r>
            <a:r>
              <a:rPr lang="en-US" sz="2800" dirty="0" smtClean="0">
                <a:latin typeface="Times New Roman" panose="02020603050405020304" pitchFamily="18" charset="0"/>
                <a:cs typeface="Times New Roman" panose="02020603050405020304" pitchFamily="18" charset="0"/>
              </a:rPr>
              <a:t>teaching.</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This is the PICO question that guided the evidence </a:t>
            </a:r>
            <a:r>
              <a:rPr lang="en-US" sz="2800" dirty="0" smtClean="0">
                <a:latin typeface="Times New Roman" panose="02020603050405020304" pitchFamily="18" charset="0"/>
                <a:cs typeface="Times New Roman" panose="02020603050405020304" pitchFamily="18" charset="0"/>
              </a:rPr>
              <a:t>search.</a:t>
            </a:r>
            <a:endParaRPr lang="en-US" sz="2800" dirty="0" smtClean="0">
              <a:latin typeface="Times New Roman" panose="02020603050405020304" pitchFamily="18" charset="0"/>
              <a:cs typeface="Times New Roman" panose="02020603050405020304" pitchFamily="18" charset="0"/>
            </a:endParaRPr>
          </a:p>
          <a:p>
            <a:endParaRPr lang="en-US" sz="28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8142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latin typeface="Times New Roman" panose="02020603050405020304" pitchFamily="18" charset="0"/>
                <a:cs typeface="Times New Roman" panose="02020603050405020304" pitchFamily="18" charset="0"/>
              </a:rPr>
              <a:t>Statistics Showing Nurses Effects Of Stress On Wanting To Leave Their Jobs</a:t>
            </a:r>
            <a:endParaRPr lang="en-US" sz="3200" b="1" dirty="0">
              <a:latin typeface="Times New Roman" panose="02020603050405020304" pitchFamily="18" charset="0"/>
              <a:cs typeface="Times New Roman" panose="02020603050405020304" pitchFamily="18" charset="0"/>
            </a:endParaRP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xmlns="" val="1035718814"/>
              </p:ext>
            </p:extLst>
          </p:nvPr>
        </p:nvGraphicFramePr>
        <p:xfrm>
          <a:off x="802433" y="2603500"/>
          <a:ext cx="10394301" cy="40025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1067168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latin typeface="Times New Roman" panose="02020603050405020304" pitchFamily="18" charset="0"/>
                <a:cs typeface="Times New Roman" panose="02020603050405020304" pitchFamily="18" charset="0"/>
              </a:rPr>
              <a:t>Nurse Quit Their Jobs Due To Work Related Stress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97280" y="2603500"/>
            <a:ext cx="8883333" cy="3913678"/>
          </a:xfrm>
        </p:spPr>
        <p:txBody>
          <a:bodyPr>
            <a:noAutofit/>
          </a:bodyPr>
          <a:lstStyle/>
          <a:p>
            <a:r>
              <a:rPr lang="en-US" sz="2800" dirty="0" smtClean="0">
                <a:latin typeface="Times New Roman" panose="02020603050405020304" pitchFamily="18" charset="0"/>
                <a:cs typeface="Times New Roman" panose="02020603050405020304" pitchFamily="18" charset="0"/>
              </a:rPr>
              <a:t>work related stress and depression is the leading cause of high nurse turnover </a:t>
            </a:r>
            <a:r>
              <a:rPr lang="en-US" sz="2800" dirty="0" smtClean="0">
                <a:latin typeface="Times New Roman" panose="02020603050405020304" pitchFamily="18" charset="0"/>
                <a:cs typeface="Times New Roman" panose="02020603050405020304" pitchFamily="18" charset="0"/>
              </a:rPr>
              <a:t>rates.</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It is brought about by the pressure of the nursing </a:t>
            </a:r>
            <a:r>
              <a:rPr lang="en-US" sz="2800" dirty="0" smtClean="0">
                <a:latin typeface="Times New Roman" panose="02020603050405020304" pitchFamily="18" charset="0"/>
                <a:cs typeface="Times New Roman" panose="02020603050405020304" pitchFamily="18" charset="0"/>
              </a:rPr>
              <a:t>career.</a:t>
            </a:r>
            <a:endParaRPr lang="en-US" sz="2800" dirty="0" smtClean="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a:t>
            </a:r>
            <a:r>
              <a:rPr lang="en-US" sz="2800" dirty="0" smtClean="0">
                <a:latin typeface="Times New Roman" panose="02020603050405020304" pitchFamily="18" charset="0"/>
                <a:cs typeface="Times New Roman" panose="02020603050405020304" pitchFamily="18" charset="0"/>
              </a:rPr>
              <a:t>his mental stress is also caused by poor working </a:t>
            </a:r>
            <a:r>
              <a:rPr lang="en-US" sz="2800" dirty="0" smtClean="0">
                <a:latin typeface="Times New Roman" panose="02020603050405020304" pitchFamily="18" charset="0"/>
                <a:cs typeface="Times New Roman" panose="02020603050405020304" pitchFamily="18" charset="0"/>
              </a:rPr>
              <a:t>conditions.</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At least half of the future of nursing is making considerations to quit within the next one year (Aiken, 2002</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82821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latin typeface="Times New Roman" panose="02020603050405020304" pitchFamily="18" charset="0"/>
                <a:cs typeface="Times New Roman" panose="02020603050405020304" pitchFamily="18" charset="0"/>
              </a:rPr>
              <a:t>RR Boost Nurses Teaching Confidence</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500"/>
            <a:ext cx="8825659" cy="4254500"/>
          </a:xfrm>
        </p:spPr>
        <p:txBody>
          <a:bodyPr>
            <a:normAutofit lnSpcReduction="10000"/>
          </a:bodyPr>
          <a:lstStyle/>
          <a:p>
            <a:r>
              <a:rPr lang="en-US" sz="2800" dirty="0" smtClean="0">
                <a:latin typeface="Times New Roman" panose="02020603050405020304" pitchFamily="18" charset="0"/>
                <a:cs typeface="Times New Roman" panose="02020603050405020304" pitchFamily="18" charset="0"/>
              </a:rPr>
              <a:t>The use of relaxation response boosts the ability of nurses to teach the technique to their patients </a:t>
            </a:r>
            <a:r>
              <a:rPr lang="en-US" sz="2800" dirty="0" smtClean="0">
                <a:latin typeface="Times New Roman" panose="02020603050405020304" pitchFamily="18" charset="0"/>
                <a:cs typeface="Times New Roman" panose="02020603050405020304" pitchFamily="18" charset="0"/>
              </a:rPr>
              <a:t>confidently.</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They had gained first hand experience on how to carry out the </a:t>
            </a:r>
            <a:r>
              <a:rPr lang="en-US" sz="2800" dirty="0" smtClean="0">
                <a:latin typeface="Times New Roman" panose="02020603050405020304" pitchFamily="18" charset="0"/>
                <a:cs typeface="Times New Roman" panose="02020603050405020304" pitchFamily="18" charset="0"/>
              </a:rPr>
              <a:t>technique.</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They were able to guide their patients and their peers on how to use RR to manage their mental health (</a:t>
            </a:r>
            <a:r>
              <a:rPr lang="en-US" sz="2800" dirty="0" err="1" smtClean="0">
                <a:latin typeface="Times New Roman" panose="02020603050405020304" pitchFamily="18" charset="0"/>
                <a:cs typeface="Times New Roman" panose="02020603050405020304" pitchFamily="18" charset="0"/>
              </a:rPr>
              <a:t>calisi</a:t>
            </a:r>
            <a:r>
              <a:rPr lang="en-US" sz="2800" dirty="0" smtClean="0">
                <a:latin typeface="Times New Roman" panose="02020603050405020304" pitchFamily="18" charset="0"/>
                <a:cs typeface="Times New Roman" panose="02020603050405020304" pitchFamily="18" charset="0"/>
              </a:rPr>
              <a:t>, 2007</a:t>
            </a:r>
            <a:r>
              <a:rPr lang="en-US" sz="2800" dirty="0" smtClean="0">
                <a:latin typeface="Times New Roman" panose="02020603050405020304" pitchFamily="18" charset="0"/>
                <a:cs typeface="Times New Roman" panose="02020603050405020304" pitchFamily="18" charset="0"/>
              </a:rPr>
              <a:t>).</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This boosted the quality of service they offered to </a:t>
            </a:r>
            <a:r>
              <a:rPr lang="en-US" sz="2800" dirty="0" smtClean="0">
                <a:latin typeface="Times New Roman" panose="02020603050405020304" pitchFamily="18" charset="0"/>
                <a:cs typeface="Times New Roman" panose="02020603050405020304" pitchFamily="18" charset="0"/>
              </a:rPr>
              <a:t>patients.</a:t>
            </a:r>
            <a:endParaRPr lang="en-US" sz="2800" dirty="0" smtClean="0">
              <a:latin typeface="Times New Roman" panose="02020603050405020304" pitchFamily="18" charset="0"/>
              <a:cs typeface="Times New Roman" panose="02020603050405020304" pitchFamily="18" charset="0"/>
            </a:endParaRPr>
          </a:p>
          <a:p>
            <a:endParaRPr lang="en-US" sz="2800" dirty="0" smtClean="0">
              <a:latin typeface="Times New Roman" panose="02020603050405020304" pitchFamily="18" charset="0"/>
              <a:cs typeface="Times New Roman" panose="02020603050405020304" pitchFamily="18" charset="0"/>
            </a:endParaRPr>
          </a:p>
          <a:p>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994087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latin typeface="Times New Roman" panose="02020603050405020304" pitchFamily="18" charset="0"/>
                <a:cs typeface="Times New Roman" panose="02020603050405020304" pitchFamily="18" charset="0"/>
              </a:rPr>
              <a:t>Nurses Were Receptive To Learning The RR Self-care Skills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r>
              <a:rPr lang="en-US" sz="2800" dirty="0" smtClean="0">
                <a:latin typeface="Times New Roman" panose="02020603050405020304" pitchFamily="18" charset="0"/>
                <a:cs typeface="Times New Roman" panose="02020603050405020304" pitchFamily="18" charset="0"/>
              </a:rPr>
              <a:t>According to </a:t>
            </a:r>
            <a:r>
              <a:rPr lang="en-US" sz="2800" dirty="0" err="1" smtClean="0">
                <a:latin typeface="Times New Roman" panose="02020603050405020304" pitchFamily="18" charset="0"/>
                <a:cs typeface="Times New Roman" panose="02020603050405020304" pitchFamily="18" charset="0"/>
              </a:rPr>
              <a:t>Calisi</a:t>
            </a:r>
            <a:r>
              <a:rPr lang="en-US" sz="2800" dirty="0" smtClean="0">
                <a:latin typeface="Times New Roman" panose="02020603050405020304" pitchFamily="18" charset="0"/>
                <a:cs typeface="Times New Roman" panose="02020603050405020304" pitchFamily="18" charset="0"/>
              </a:rPr>
              <a:t> (2007), nurses who were part of the study sample showed good receptiveness to learning the relaxation </a:t>
            </a:r>
            <a:r>
              <a:rPr lang="en-US" sz="2800" dirty="0" smtClean="0">
                <a:latin typeface="Times New Roman" panose="02020603050405020304" pitchFamily="18" charset="0"/>
                <a:cs typeface="Times New Roman" panose="02020603050405020304" pitchFamily="18" charset="0"/>
              </a:rPr>
              <a:t>technique.</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They stated that they had gained a lot of benefits as a result of learning the </a:t>
            </a:r>
            <a:r>
              <a:rPr lang="en-US" sz="2800" dirty="0" smtClean="0">
                <a:latin typeface="Times New Roman" panose="02020603050405020304" pitchFamily="18" charset="0"/>
                <a:cs typeface="Times New Roman" panose="02020603050405020304" pitchFamily="18" charset="0"/>
              </a:rPr>
              <a:t>technique.</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They saw the technique as an additional skill to their existing nursing </a:t>
            </a:r>
            <a:r>
              <a:rPr lang="en-US" sz="2800" dirty="0" smtClean="0">
                <a:latin typeface="Times New Roman" panose="02020603050405020304" pitchFamily="18" charset="0"/>
                <a:cs typeface="Times New Roman" panose="02020603050405020304" pitchFamily="18" charset="0"/>
              </a:rPr>
              <a:t>skills.</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They requested that they be briefed on such other opportunities in future so that they can </a:t>
            </a:r>
            <a:r>
              <a:rPr lang="en-US" sz="2800" dirty="0" smtClean="0">
                <a:latin typeface="Times New Roman" panose="02020603050405020304" pitchFamily="18" charset="0"/>
                <a:cs typeface="Times New Roman" panose="02020603050405020304" pitchFamily="18" charset="0"/>
              </a:rPr>
              <a:t>participate.</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172255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latin typeface="Times New Roman" panose="02020603050405020304" pitchFamily="18" charset="0"/>
                <a:cs typeface="Times New Roman" panose="02020603050405020304" pitchFamily="18" charset="0"/>
              </a:rPr>
              <a:t>RR Had Negligible Effects on Nurse’ Work Related Mental Health Problems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sz="2800" dirty="0" smtClean="0">
                <a:latin typeface="Times New Roman" panose="02020603050405020304" pitchFamily="18" charset="0"/>
                <a:cs typeface="Times New Roman" panose="02020603050405020304" pitchFamily="18" charset="0"/>
              </a:rPr>
              <a:t>Relaxation response did not significantly reduce the stress and depression levels of the </a:t>
            </a:r>
            <a:r>
              <a:rPr lang="en-US" sz="2800" dirty="0" smtClean="0">
                <a:latin typeface="Times New Roman" panose="02020603050405020304" pitchFamily="18" charset="0"/>
                <a:cs typeface="Times New Roman" panose="02020603050405020304" pitchFamily="18" charset="0"/>
              </a:rPr>
              <a:t>nurses.</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Negligible improvement in job </a:t>
            </a:r>
            <a:r>
              <a:rPr lang="en-US" sz="2800" dirty="0" smtClean="0">
                <a:latin typeface="Times New Roman" panose="02020603050405020304" pitchFamily="18" charset="0"/>
                <a:cs typeface="Times New Roman" panose="02020603050405020304" pitchFamily="18" charset="0"/>
              </a:rPr>
              <a:t>satisfaction.</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There however a slight improvement of the mental health of nurses who used the RR self-care </a:t>
            </a:r>
            <a:r>
              <a:rPr lang="en-US" sz="2800" dirty="0" smtClean="0">
                <a:latin typeface="Times New Roman" panose="02020603050405020304" pitchFamily="18" charset="0"/>
                <a:cs typeface="Times New Roman" panose="02020603050405020304" pitchFamily="18" charset="0"/>
              </a:rPr>
              <a:t>technique.</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their levels of stress were slightly different from those of the nurses who did not use the technique (</a:t>
            </a:r>
            <a:r>
              <a:rPr lang="en-US" sz="2800" dirty="0" err="1" smtClean="0">
                <a:latin typeface="Times New Roman" panose="02020603050405020304" pitchFamily="18" charset="0"/>
                <a:cs typeface="Times New Roman" panose="02020603050405020304" pitchFamily="18" charset="0"/>
              </a:rPr>
              <a:t>Calisi</a:t>
            </a:r>
            <a:r>
              <a:rPr lang="en-US" sz="2800" dirty="0" smtClean="0">
                <a:latin typeface="Times New Roman" panose="02020603050405020304" pitchFamily="18" charset="0"/>
                <a:cs typeface="Times New Roman" panose="02020603050405020304" pitchFamily="18" charset="0"/>
              </a:rPr>
              <a:t>, 2007</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147160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latin typeface="Times New Roman" panose="02020603050405020304" pitchFamily="18" charset="0"/>
                <a:cs typeface="Times New Roman" panose="02020603050405020304" pitchFamily="18" charset="0"/>
              </a:rPr>
              <a:t>Recommendations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800" dirty="0" smtClean="0">
                <a:latin typeface="Times New Roman" panose="02020603050405020304" pitchFamily="18" charset="0"/>
                <a:cs typeface="Times New Roman" panose="02020603050405020304" pitchFamily="18" charset="0"/>
              </a:rPr>
              <a:t>Relaxation response should be incorporated to </a:t>
            </a:r>
            <a:r>
              <a:rPr lang="en-US" sz="2800" dirty="0" smtClean="0">
                <a:latin typeface="Times New Roman" panose="02020603050405020304" pitchFamily="18" charset="0"/>
                <a:cs typeface="Times New Roman" panose="02020603050405020304" pitchFamily="18" charset="0"/>
              </a:rPr>
              <a:t>nursing.</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Nurses should teach their patients as well as </a:t>
            </a:r>
            <a:r>
              <a:rPr lang="en-US" sz="2800" dirty="0" smtClean="0">
                <a:latin typeface="Times New Roman" panose="02020603050405020304" pitchFamily="18" charset="0"/>
                <a:cs typeface="Times New Roman" panose="02020603050405020304" pitchFamily="18" charset="0"/>
              </a:rPr>
              <a:t>peers.</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Further research </a:t>
            </a:r>
            <a:r>
              <a:rPr lang="en-US" sz="2800" dirty="0">
                <a:latin typeface="Times New Roman" panose="02020603050405020304" pitchFamily="18" charset="0"/>
                <a:cs typeface="Times New Roman" panose="02020603050405020304" pitchFamily="18" charset="0"/>
              </a:rPr>
              <a:t>should be </a:t>
            </a:r>
            <a:r>
              <a:rPr lang="en-US" sz="2800" dirty="0" smtClean="0">
                <a:latin typeface="Times New Roman" panose="02020603050405020304" pitchFamily="18" charset="0"/>
                <a:cs typeface="Times New Roman" panose="02020603050405020304" pitchFamily="18" charset="0"/>
              </a:rPr>
              <a:t>conducted find conclusive evidence on all benefits of </a:t>
            </a:r>
            <a:r>
              <a:rPr lang="en-US" sz="2800" dirty="0" smtClean="0">
                <a:latin typeface="Times New Roman" panose="02020603050405020304" pitchFamily="18" charset="0"/>
                <a:cs typeface="Times New Roman" panose="02020603050405020304" pitchFamily="18" charset="0"/>
              </a:rPr>
              <a:t>RR. </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whether RR can help manage work related stress among nurses should be the area of </a:t>
            </a:r>
            <a:r>
              <a:rPr lang="en-US" sz="2800" dirty="0" smtClean="0">
                <a:latin typeface="Times New Roman" panose="02020603050405020304" pitchFamily="18" charset="0"/>
                <a:cs typeface="Times New Roman" panose="02020603050405020304" pitchFamily="18" charset="0"/>
              </a:rPr>
              <a:t>focus.</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71597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smtClean="0">
                <a:latin typeface="Times New Roman" panose="02020603050405020304" pitchFamily="18" charset="0"/>
                <a:cs typeface="Times New Roman" panose="02020603050405020304" pitchFamily="18" charset="0"/>
              </a:rPr>
              <a:t>References</a:t>
            </a:r>
            <a:endParaRPr lang="en-US"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499"/>
            <a:ext cx="8825659" cy="4752643"/>
          </a:xfrm>
        </p:spPr>
        <p:txBody>
          <a:bodyPr>
            <a:normAutofit/>
          </a:bodyPr>
          <a:lstStyle/>
          <a:p>
            <a:pPr marL="0" indent="-457200">
              <a:buNone/>
            </a:pPr>
            <a:r>
              <a:rPr lang="en-US" sz="2600" dirty="0">
                <a:latin typeface="Times New Roman" panose="02020603050405020304" pitchFamily="18" charset="0"/>
                <a:cs typeface="Times New Roman" panose="02020603050405020304" pitchFamily="18" charset="0"/>
              </a:rPr>
              <a:t>Aiken, L., Clarke, S., Sloane, D., </a:t>
            </a:r>
            <a:r>
              <a:rPr lang="en-US" sz="2600" dirty="0" err="1">
                <a:latin typeface="Times New Roman" panose="02020603050405020304" pitchFamily="18" charset="0"/>
                <a:cs typeface="Times New Roman" panose="02020603050405020304" pitchFamily="18" charset="0"/>
              </a:rPr>
              <a:t>Sochalski</a:t>
            </a:r>
            <a:r>
              <a:rPr lang="en-US" sz="2600" dirty="0">
                <a:latin typeface="Times New Roman" panose="02020603050405020304" pitchFamily="18" charset="0"/>
                <a:cs typeface="Times New Roman" panose="02020603050405020304" pitchFamily="18" charset="0"/>
              </a:rPr>
              <a:t>, J., &amp; Silber, J. </a:t>
            </a:r>
            <a:r>
              <a:rPr lang="en-US" sz="2600" dirty="0" smtClean="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2002). Hospital nurse staffing and patient mortality, nurse </a:t>
            </a:r>
            <a:r>
              <a:rPr lang="en-US" sz="2600" dirty="0" smtClean="0">
                <a:latin typeface="Times New Roman" panose="02020603050405020304" pitchFamily="18" charset="0"/>
                <a:cs typeface="Times New Roman" panose="02020603050405020304" pitchFamily="18" charset="0"/>
              </a:rPr>
              <a:t>	burnout </a:t>
            </a:r>
            <a:r>
              <a:rPr lang="en-US" sz="2600" dirty="0">
                <a:latin typeface="Times New Roman" panose="02020603050405020304" pitchFamily="18" charset="0"/>
                <a:cs typeface="Times New Roman" panose="02020603050405020304" pitchFamily="18" charset="0"/>
              </a:rPr>
              <a:t>and job dissatisfaction. Journal of American medical </a:t>
            </a:r>
            <a:r>
              <a:rPr lang="en-US" sz="2600" dirty="0" smtClean="0">
                <a:latin typeface="Times New Roman" panose="02020603050405020304" pitchFamily="18" charset="0"/>
                <a:cs typeface="Times New Roman" panose="02020603050405020304" pitchFamily="18" charset="0"/>
              </a:rPr>
              <a:t>	association</a:t>
            </a:r>
            <a:r>
              <a:rPr lang="en-US" sz="2600" dirty="0">
                <a:latin typeface="Times New Roman" panose="02020603050405020304" pitchFamily="18" charset="0"/>
                <a:cs typeface="Times New Roman" panose="02020603050405020304" pitchFamily="18" charset="0"/>
              </a:rPr>
              <a:t>, 288</a:t>
            </a:r>
            <a:r>
              <a:rPr lang="en-US" sz="2600" dirty="0" smtClean="0">
                <a:latin typeface="Times New Roman" panose="02020603050405020304" pitchFamily="18" charset="0"/>
                <a:cs typeface="Times New Roman" panose="02020603050405020304" pitchFamily="18" charset="0"/>
              </a:rPr>
              <a:t>.</a:t>
            </a:r>
          </a:p>
          <a:p>
            <a:pPr marL="0" indent="-457200">
              <a:buNone/>
            </a:pPr>
            <a:r>
              <a:rPr lang="en-US" sz="2600" dirty="0" err="1" smtClean="0">
                <a:latin typeface="Times New Roman" panose="02020603050405020304" pitchFamily="18" charset="0"/>
                <a:cs typeface="Times New Roman" panose="02020603050405020304" pitchFamily="18" charset="0"/>
              </a:rPr>
              <a:t>Calisi</a:t>
            </a:r>
            <a:r>
              <a:rPr lang="en-US" sz="2600" dirty="0" smtClean="0">
                <a:latin typeface="Times New Roman" panose="02020603050405020304" pitchFamily="18" charset="0"/>
                <a:cs typeface="Times New Roman" panose="02020603050405020304" pitchFamily="18" charset="0"/>
              </a:rPr>
              <a:t>, c. (</a:t>
            </a:r>
            <a:r>
              <a:rPr lang="en-US" sz="2600" dirty="0">
                <a:latin typeface="Times New Roman" panose="02020603050405020304" pitchFamily="18" charset="0"/>
                <a:cs typeface="Times New Roman" panose="02020603050405020304" pitchFamily="18" charset="0"/>
              </a:rPr>
              <a:t>2007). The Effects of Relaxation Response on Nurse’ </a:t>
            </a:r>
            <a:r>
              <a:rPr lang="en-US" sz="2600" dirty="0" smtClean="0">
                <a:latin typeface="Times New Roman" panose="02020603050405020304" pitchFamily="18" charset="0"/>
                <a:cs typeface="Times New Roman" panose="02020603050405020304" pitchFamily="18" charset="0"/>
              </a:rPr>
              <a:t>	Level </a:t>
            </a:r>
            <a:r>
              <a:rPr lang="en-US" sz="2600" dirty="0">
                <a:latin typeface="Times New Roman" panose="02020603050405020304" pitchFamily="18" charset="0"/>
                <a:cs typeface="Times New Roman" panose="02020603050405020304" pitchFamily="18" charset="0"/>
              </a:rPr>
              <a:t>of Anxiety, Depression, Well-Being, Work-Related </a:t>
            </a:r>
            <a:r>
              <a:rPr lang="en-US" sz="2600" dirty="0" smtClean="0">
                <a:latin typeface="Times New Roman" panose="02020603050405020304" pitchFamily="18" charset="0"/>
                <a:cs typeface="Times New Roman" panose="02020603050405020304" pitchFamily="18" charset="0"/>
              </a:rPr>
              <a:t>	Stress</a:t>
            </a:r>
            <a:r>
              <a:rPr lang="en-US" sz="2600" dirty="0">
                <a:latin typeface="Times New Roman" panose="02020603050405020304" pitchFamily="18" charset="0"/>
                <a:cs typeface="Times New Roman" panose="02020603050405020304" pitchFamily="18" charset="0"/>
              </a:rPr>
              <a:t>, and Confidence to Teach Students</a:t>
            </a:r>
            <a:r>
              <a:rPr lang="en-US" sz="2600" dirty="0" smtClean="0">
                <a:latin typeface="Times New Roman" panose="02020603050405020304" pitchFamily="18" charset="0"/>
                <a:cs typeface="Times New Roman" panose="02020603050405020304" pitchFamily="18" charset="0"/>
              </a:rPr>
              <a:t>.</a:t>
            </a:r>
          </a:p>
          <a:p>
            <a:pPr marL="0" indent="-457200">
              <a:buNone/>
            </a:pPr>
            <a:r>
              <a:rPr lang="en-US" sz="2600" dirty="0" smtClean="0">
                <a:latin typeface="Times New Roman" panose="02020603050405020304" pitchFamily="18" charset="0"/>
                <a:cs typeface="Times New Roman" panose="02020603050405020304" pitchFamily="18" charset="0"/>
              </a:rPr>
              <a:t>Grove, S.K., Gray, J.R., Burns, N. (2015). Understanding nursing </a:t>
            </a:r>
            <a:r>
              <a:rPr lang="en-US" sz="2600" dirty="0" smtClean="0">
                <a:latin typeface="Times New Roman" panose="02020603050405020304" pitchFamily="18" charset="0"/>
                <a:cs typeface="Times New Roman" panose="02020603050405020304" pitchFamily="18" charset="0"/>
              </a:rPr>
              <a:t>	research</a:t>
            </a:r>
            <a:r>
              <a:rPr lang="en-US" sz="2600" dirty="0" smtClean="0">
                <a:latin typeface="Times New Roman" panose="02020603050405020304" pitchFamily="18" charset="0"/>
                <a:cs typeface="Times New Roman" panose="02020603050405020304" pitchFamily="18" charset="0"/>
              </a:rPr>
              <a:t>; building an evidence based practice.(6</a:t>
            </a:r>
            <a:r>
              <a:rPr lang="en-US" sz="2600" baseline="30000" dirty="0" smtClean="0">
                <a:latin typeface="Times New Roman" panose="02020603050405020304" pitchFamily="18" charset="0"/>
                <a:cs typeface="Times New Roman" panose="02020603050405020304" pitchFamily="18" charset="0"/>
              </a:rPr>
              <a:t>th</a:t>
            </a:r>
            <a:r>
              <a:rPr lang="en-US" sz="2600" dirty="0" smtClean="0">
                <a:latin typeface="Times New Roman" panose="02020603050405020304" pitchFamily="18" charset="0"/>
                <a:cs typeface="Times New Roman" panose="02020603050405020304" pitchFamily="18" charset="0"/>
              </a:rPr>
              <a:t> </a:t>
            </a:r>
            <a:r>
              <a:rPr lang="en-US" sz="2600" dirty="0" err="1" smtClean="0">
                <a:latin typeface="Times New Roman" panose="02020603050405020304" pitchFamily="18" charset="0"/>
                <a:cs typeface="Times New Roman" panose="02020603050405020304" pitchFamily="18" charset="0"/>
              </a:rPr>
              <a:t>ed</a:t>
            </a:r>
            <a:r>
              <a:rPr lang="en-US" sz="2600" dirty="0" smtClean="0">
                <a:latin typeface="Times New Roman" panose="02020603050405020304" pitchFamily="18" charset="0"/>
                <a:cs typeface="Times New Roman" panose="02020603050405020304" pitchFamily="18" charset="0"/>
              </a:rPr>
              <a:t>) St </a:t>
            </a:r>
            <a:r>
              <a:rPr lang="en-US" sz="2600" dirty="0" smtClean="0">
                <a:latin typeface="Times New Roman" panose="02020603050405020304" pitchFamily="18" charset="0"/>
                <a:cs typeface="Times New Roman" panose="02020603050405020304" pitchFamily="18" charset="0"/>
              </a:rPr>
              <a:t>	Louis</a:t>
            </a:r>
            <a:r>
              <a:rPr lang="en-US" sz="2600" dirty="0" smtClean="0">
                <a:latin typeface="Times New Roman" panose="02020603050405020304" pitchFamily="18" charset="0"/>
                <a:cs typeface="Times New Roman" panose="02020603050405020304" pitchFamily="18" charset="0"/>
              </a:rPr>
              <a:t>, MO: </a:t>
            </a:r>
            <a:r>
              <a:rPr lang="en-US" sz="2600" dirty="0" err="1">
                <a:latin typeface="Times New Roman" panose="02020603050405020304" pitchFamily="18" charset="0"/>
                <a:cs typeface="Times New Roman" panose="02020603050405020304" pitchFamily="18" charset="0"/>
              </a:rPr>
              <a:t>E</a:t>
            </a:r>
            <a:r>
              <a:rPr lang="en-US" sz="2600" dirty="0" err="1" smtClean="0">
                <a:latin typeface="Times New Roman" panose="02020603050405020304" pitchFamily="18" charset="0"/>
                <a:cs typeface="Times New Roman" panose="02020603050405020304" pitchFamily="18" charset="0"/>
              </a:rPr>
              <a:t>lisiever</a:t>
            </a:r>
            <a:r>
              <a:rPr lang="en-US" sz="2600" dirty="0" smtClean="0">
                <a:latin typeface="Times New Roman" panose="02020603050405020304" pitchFamily="18" charset="0"/>
                <a:cs typeface="Times New Roman" panose="02020603050405020304" pitchFamily="18" charset="0"/>
              </a:rPr>
              <a:t> Saunders </a:t>
            </a:r>
            <a:endParaRPr lang="en-US" sz="2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585014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379</TotalTime>
  <Words>1038</Words>
  <Application>Microsoft Office PowerPoint</Application>
  <PresentationFormat>Custom</PresentationFormat>
  <Paragraphs>71</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Ion Boardroom</vt:lpstr>
      <vt:lpstr>EBP Project- Sharing The Evidence Student’s Name Institutional Affiliation</vt:lpstr>
      <vt:lpstr>Pico Question </vt:lpstr>
      <vt:lpstr>Statistics Showing Nurses Effects Of Stress On Wanting To Leave Their Jobs</vt:lpstr>
      <vt:lpstr>Nurse Quit Their Jobs Due To Work Related Stress</vt:lpstr>
      <vt:lpstr>RR Boost Nurses Teaching Confidence</vt:lpstr>
      <vt:lpstr>Nurses Were Receptive To Learning The RR Self-care Skills</vt:lpstr>
      <vt:lpstr>RR Had Negligible Effects on Nurse’ Work Related Mental Health Problems</vt:lpstr>
      <vt:lpstr>Recommendations</vt:lpstr>
      <vt:lpstr>References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EBP project- sharing the evidence students name institutional affiliation</dc:title>
  <dc:creator>eric wachaga</dc:creator>
  <cp:lastModifiedBy>mwaura</cp:lastModifiedBy>
  <cp:revision>32</cp:revision>
  <dcterms:created xsi:type="dcterms:W3CDTF">2018-09-06T05:02:35Z</dcterms:created>
  <dcterms:modified xsi:type="dcterms:W3CDTF">2018-09-10T16:17:00Z</dcterms:modified>
</cp:coreProperties>
</file>